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104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A221E-58E1-4457-8887-8FB0225FA90B}" type="datetimeFigureOut">
              <a:rPr lang="zh-CN" altLang="en-US" smtClean="0"/>
              <a:t>2026/6/5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BCD80-09F0-469A-B84F-8772584B7C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459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BCD80-09F0-469A-B84F-8772584B7C7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537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11480" y="195813"/>
            <a:ext cx="2440092" cy="47705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zh-CN" altLang="en-US" sz="2500" b="1" dirty="0">
                <a:solidFill>
                  <a:srgbClr val="183B5B"/>
                </a:solidFill>
                <a:latin typeface="Microsoft YaHei"/>
              </a:rPr>
              <a:t>数据中台一阶段</a:t>
            </a:r>
            <a:endParaRPr sz="2500" b="1" dirty="0">
              <a:solidFill>
                <a:srgbClr val="183B5B"/>
              </a:solidFill>
              <a:latin typeface="Microsoft YaHe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1480" y="1904276"/>
            <a:ext cx="1417320" cy="1051560"/>
          </a:xfrm>
          <a:prstGeom prst="roundRect">
            <a:avLst/>
          </a:prstGeom>
          <a:solidFill>
            <a:srgbClr val="ECF0F4"/>
          </a:solidFill>
          <a:ln w="15240"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800" b="1">
                <a:solidFill>
                  <a:srgbClr val="232F3E"/>
                </a:solidFill>
                <a:latin typeface="Microsoft YaHei"/>
              </a:rPr>
              <a:t>第三方</a:t>
            </a:r>
          </a:p>
          <a:p>
            <a:pPr algn="ctr"/>
            <a:r>
              <a:rPr sz="1500" b="0">
                <a:solidFill>
                  <a:srgbClr val="232F3E"/>
                </a:solidFill>
                <a:latin typeface="Microsoft YaHei"/>
              </a:rPr>
              <a:t>工厂系统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3789" y="3065172"/>
            <a:ext cx="570990" cy="23852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950" b="0" dirty="0">
                <a:solidFill>
                  <a:srgbClr val="677788"/>
                </a:solidFill>
                <a:latin typeface="Microsoft YaHei"/>
              </a:rPr>
              <a:t>T8</a:t>
            </a:r>
            <a:r>
              <a:rPr lang="zh-CN" altLang="en-US" sz="950" b="0" dirty="0">
                <a:solidFill>
                  <a:srgbClr val="677788"/>
                </a:solidFill>
                <a:latin typeface="Microsoft YaHei"/>
              </a:rPr>
              <a:t>对接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2148840" y="852716"/>
            <a:ext cx="7406640" cy="3886200"/>
          </a:xfrm>
          <a:prstGeom prst="roundRect">
            <a:avLst/>
          </a:prstGeom>
          <a:solidFill>
            <a:srgbClr val="EBF6F4"/>
          </a:solidFill>
          <a:ln w="15240">
            <a:solidFill>
              <a:srgbClr val="7EB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404872" y="989876"/>
            <a:ext cx="420624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1">
                <a:solidFill>
                  <a:srgbClr val="00796B"/>
                </a:solidFill>
                <a:latin typeface="Microsoft YaHei"/>
              </a:rPr>
              <a:t>数据中台系统（采 → 存 → 治 → 服）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23160" y="1629956"/>
            <a:ext cx="1572768" cy="2057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B0B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700" b="1" dirty="0">
                <a:solidFill>
                  <a:srgbClr val="232F3E"/>
                </a:solidFill>
                <a:latin typeface="Microsoft YaHei"/>
              </a:rPr>
              <a:t>采</a:t>
            </a:r>
          </a:p>
          <a:p>
            <a:pPr algn="ctr"/>
            <a:r>
              <a:rPr sz="1400" b="0" dirty="0" err="1">
                <a:solidFill>
                  <a:srgbClr val="232F3E"/>
                </a:solidFill>
                <a:latin typeface="Microsoft YaHei"/>
              </a:rPr>
              <a:t>数据接入</a:t>
            </a:r>
            <a:endParaRPr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endParaRPr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r>
              <a:rPr sz="1400" b="0" dirty="0" err="1">
                <a:solidFill>
                  <a:srgbClr val="232F3E"/>
                </a:solidFill>
                <a:latin typeface="Microsoft YaHei"/>
              </a:rPr>
              <a:t>部分同步思路可复用</a:t>
            </a:r>
            <a:endParaRPr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r>
              <a:rPr sz="1400" b="0" dirty="0" err="1">
                <a:solidFill>
                  <a:srgbClr val="FF0000"/>
                </a:solidFill>
                <a:latin typeface="Microsoft YaHei"/>
              </a:rPr>
              <a:t>通用适配器需新建</a:t>
            </a:r>
            <a:endParaRPr sz="1400" b="0" dirty="0">
              <a:solidFill>
                <a:srgbClr val="FF0000"/>
              </a:solidFill>
              <a:latin typeface="Microsoft YaHei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542032" y="3979964"/>
            <a:ext cx="1335024" cy="310896"/>
          </a:xfrm>
          <a:prstGeom prst="roundRect">
            <a:avLst/>
          </a:prstGeom>
          <a:solidFill>
            <a:srgbClr val="1F77B4"/>
          </a:solidFill>
          <a:ln w="15240">
            <a:solidFill>
              <a:srgbClr val="1F77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000" b="1" dirty="0" err="1">
                <a:solidFill>
                  <a:srgbClr val="FFFFFF"/>
                </a:solidFill>
                <a:latin typeface="Microsoft YaHei"/>
              </a:rPr>
              <a:t>部分复用改造</a:t>
            </a:r>
            <a:r>
              <a:rPr lang="en-US" sz="1000" b="1" dirty="0">
                <a:solidFill>
                  <a:srgbClr val="FFFFFF"/>
                </a:solidFill>
                <a:latin typeface="Microsoft YaHei"/>
              </a:rPr>
              <a:t>(20%)</a:t>
            </a:r>
          </a:p>
          <a:p>
            <a:pPr algn="ctr"/>
            <a:endParaRPr sz="1000" b="1" dirty="0">
              <a:solidFill>
                <a:srgbClr val="FFFFFF"/>
              </a:solidFill>
              <a:latin typeface="Microsoft YaHei"/>
            </a:endParaRPr>
          </a:p>
        </p:txBody>
      </p:sp>
      <p:cxnSp>
        <p:nvCxnSpPr>
          <p:cNvPr id="18" name="Connector 17"/>
          <p:cNvCxnSpPr/>
          <p:nvPr/>
        </p:nvCxnSpPr>
        <p:spPr>
          <a:xfrm>
            <a:off x="4023360" y="2663228"/>
            <a:ext cx="155448" cy="0"/>
          </a:xfrm>
          <a:prstGeom prst="line">
            <a:avLst/>
          </a:prstGeom>
          <a:ln w="25400">
            <a:solidFill>
              <a:srgbClr val="6574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215383" y="1629956"/>
            <a:ext cx="1572768" cy="2057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B0B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700" b="1" dirty="0">
                <a:solidFill>
                  <a:srgbClr val="232F3E"/>
                </a:solidFill>
                <a:latin typeface="Microsoft YaHei"/>
              </a:rPr>
              <a:t>存</a:t>
            </a:r>
          </a:p>
          <a:p>
            <a:pPr algn="ctr"/>
            <a:r>
              <a:rPr sz="1400" b="0" dirty="0" err="1">
                <a:solidFill>
                  <a:srgbClr val="232F3E"/>
                </a:solidFill>
                <a:latin typeface="Microsoft YaHei"/>
              </a:rPr>
              <a:t>数据存储</a:t>
            </a:r>
            <a:endParaRPr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endParaRPr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r>
              <a:rPr sz="1400" b="0" dirty="0" err="1">
                <a:solidFill>
                  <a:srgbClr val="232F3E"/>
                </a:solidFill>
                <a:latin typeface="Microsoft YaHei"/>
              </a:rPr>
              <a:t>分层库表</a:t>
            </a:r>
            <a:r>
              <a:rPr sz="1400" b="0" dirty="0">
                <a:solidFill>
                  <a:srgbClr val="232F3E"/>
                </a:solidFill>
                <a:latin typeface="Microsoft YaHei"/>
              </a:rPr>
              <a:t>/</a:t>
            </a:r>
            <a:r>
              <a:rPr sz="1400" b="0" dirty="0" err="1">
                <a:solidFill>
                  <a:srgbClr val="232F3E"/>
                </a:solidFill>
                <a:latin typeface="Microsoft YaHei"/>
              </a:rPr>
              <a:t>业务模型</a:t>
            </a:r>
            <a:r>
              <a:rPr lang="zh-CN" altLang="en-US" sz="1400" b="0" dirty="0">
                <a:solidFill>
                  <a:srgbClr val="232F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</a:t>
            </a:r>
            <a:r>
              <a:rPr sz="1400" b="0" dirty="0" err="1">
                <a:solidFill>
                  <a:srgbClr val="232F3E"/>
                </a:solidFill>
                <a:latin typeface="Microsoft YaHei"/>
              </a:rPr>
              <a:t>复用</a:t>
            </a:r>
            <a:endParaRPr lang="en-US"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r>
              <a:rPr lang="zh-CN" altLang="en-US" sz="14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模块独立化需新建</a:t>
            </a:r>
            <a:endParaRPr sz="14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Connector 20"/>
          <p:cNvCxnSpPr/>
          <p:nvPr/>
        </p:nvCxnSpPr>
        <p:spPr>
          <a:xfrm>
            <a:off x="5815583" y="2663228"/>
            <a:ext cx="155448" cy="0"/>
          </a:xfrm>
          <a:prstGeom prst="line">
            <a:avLst/>
          </a:prstGeom>
          <a:ln w="25400">
            <a:solidFill>
              <a:srgbClr val="6574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07608" y="1629956"/>
            <a:ext cx="1572768" cy="2057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B0B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700" b="1" dirty="0">
                <a:solidFill>
                  <a:srgbClr val="232F3E"/>
                </a:solidFill>
                <a:latin typeface="Microsoft YaHei"/>
              </a:rPr>
              <a:t>治</a:t>
            </a:r>
          </a:p>
          <a:p>
            <a:pPr algn="ctr"/>
            <a:r>
              <a:rPr sz="1400" b="0" dirty="0" err="1">
                <a:solidFill>
                  <a:srgbClr val="232F3E"/>
                </a:solidFill>
                <a:latin typeface="Microsoft YaHei"/>
              </a:rPr>
              <a:t>数据治理</a:t>
            </a:r>
            <a:endParaRPr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endParaRPr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r>
              <a:rPr sz="1400" b="0" dirty="0" err="1">
                <a:solidFill>
                  <a:srgbClr val="232F3E"/>
                </a:solidFill>
                <a:latin typeface="Microsoft YaHei"/>
              </a:rPr>
              <a:t>清洗</a:t>
            </a:r>
            <a:r>
              <a:rPr sz="1400" b="0" dirty="0">
                <a:solidFill>
                  <a:srgbClr val="232F3E"/>
                </a:solidFill>
                <a:latin typeface="Microsoft YaHei"/>
              </a:rPr>
              <a:t>/</a:t>
            </a:r>
            <a:r>
              <a:rPr sz="1400" b="0" dirty="0" err="1">
                <a:solidFill>
                  <a:srgbClr val="232F3E"/>
                </a:solidFill>
                <a:latin typeface="Microsoft YaHei"/>
              </a:rPr>
              <a:t>KPI口径可复用</a:t>
            </a:r>
            <a:endParaRPr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通用清洗，转换，</a:t>
            </a:r>
            <a:r>
              <a:rPr sz="1400" b="0" dirty="0" err="1">
                <a:solidFill>
                  <a:srgbClr val="FF0000"/>
                </a:solidFill>
                <a:latin typeface="Microsoft YaHei"/>
              </a:rPr>
              <a:t>规则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配置等</a:t>
            </a:r>
            <a:r>
              <a:rPr sz="1400" b="0" dirty="0" err="1">
                <a:solidFill>
                  <a:srgbClr val="FF0000"/>
                </a:solidFill>
                <a:latin typeface="Microsoft YaHei"/>
              </a:rPr>
              <a:t>需新建</a:t>
            </a:r>
            <a:endParaRPr sz="1400" b="0" dirty="0">
              <a:solidFill>
                <a:srgbClr val="FF0000"/>
              </a:solidFill>
              <a:latin typeface="Microsoft YaHe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126480" y="3979964"/>
            <a:ext cx="1335024" cy="310896"/>
          </a:xfrm>
          <a:prstGeom prst="roundRect">
            <a:avLst/>
          </a:prstGeom>
          <a:solidFill>
            <a:srgbClr val="1F77B4"/>
          </a:solidFill>
          <a:ln w="15240">
            <a:solidFill>
              <a:srgbClr val="1F77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000" b="1" dirty="0" err="1">
                <a:solidFill>
                  <a:srgbClr val="FFFFFF"/>
                </a:solidFill>
                <a:latin typeface="Microsoft YaHei"/>
              </a:rPr>
              <a:t>部分复用改造</a:t>
            </a:r>
            <a:r>
              <a:rPr lang="en-US" sz="1000" b="1" dirty="0">
                <a:solidFill>
                  <a:srgbClr val="FFFFFF"/>
                </a:solidFill>
                <a:latin typeface="Microsoft YaHei"/>
              </a:rPr>
              <a:t>(30%)</a:t>
            </a:r>
            <a:endParaRPr sz="1000" b="1" dirty="0">
              <a:solidFill>
                <a:srgbClr val="FFFFFF"/>
              </a:solidFill>
              <a:latin typeface="Microsoft YaHei"/>
            </a:endParaRPr>
          </a:p>
        </p:txBody>
      </p:sp>
      <p:cxnSp>
        <p:nvCxnSpPr>
          <p:cNvPr id="25" name="Connector 24"/>
          <p:cNvCxnSpPr/>
          <p:nvPr/>
        </p:nvCxnSpPr>
        <p:spPr>
          <a:xfrm>
            <a:off x="7607808" y="2663228"/>
            <a:ext cx="155448" cy="0"/>
          </a:xfrm>
          <a:prstGeom prst="line">
            <a:avLst/>
          </a:prstGeom>
          <a:ln w="25400">
            <a:solidFill>
              <a:srgbClr val="6574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7799831" y="1629956"/>
            <a:ext cx="1572768" cy="2057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B0B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700" b="1" dirty="0">
                <a:solidFill>
                  <a:srgbClr val="232F3E"/>
                </a:solidFill>
                <a:latin typeface="Microsoft YaHei"/>
              </a:rPr>
              <a:t>服</a:t>
            </a:r>
          </a:p>
          <a:p>
            <a:pPr algn="ctr"/>
            <a:r>
              <a:rPr sz="1400" b="0" dirty="0" err="1">
                <a:solidFill>
                  <a:srgbClr val="232F3E"/>
                </a:solidFill>
                <a:latin typeface="Microsoft YaHei"/>
              </a:rPr>
              <a:t>数据服务</a:t>
            </a:r>
            <a:endParaRPr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endParaRPr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r>
              <a:rPr sz="1400" b="0" dirty="0" err="1">
                <a:solidFill>
                  <a:srgbClr val="232F3E"/>
                </a:solidFill>
                <a:latin typeface="Microsoft YaHei"/>
              </a:rPr>
              <a:t>现有API样板可复用</a:t>
            </a:r>
            <a:endParaRPr sz="1400" b="0" dirty="0">
              <a:solidFill>
                <a:srgbClr val="232F3E"/>
              </a:solidFill>
              <a:latin typeface="Microsoft YaHei"/>
            </a:endParaRPr>
          </a:p>
          <a:p>
            <a:pPr algn="ctr"/>
            <a:r>
              <a:rPr lang="en-US" altLang="zh-CN" sz="14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 </a:t>
            </a:r>
            <a:r>
              <a:rPr lang="zh-CN" altLang="en-US" sz="14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目录、门户、权限、网关、订阅</a:t>
            </a:r>
            <a:r>
              <a:rPr sz="1400" b="0" dirty="0" err="1">
                <a:solidFill>
                  <a:srgbClr val="FF0000"/>
                </a:solidFill>
                <a:latin typeface="Microsoft YaHei"/>
              </a:rPr>
              <a:t>需新建</a:t>
            </a:r>
            <a:endParaRPr sz="1400" b="0" dirty="0">
              <a:solidFill>
                <a:srgbClr val="FF0000"/>
              </a:solidFill>
              <a:latin typeface="Microsoft YaHei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854696" y="3979964"/>
            <a:ext cx="1399032" cy="310896"/>
          </a:xfrm>
          <a:prstGeom prst="roundRect">
            <a:avLst/>
          </a:prstGeom>
          <a:solidFill>
            <a:srgbClr val="1F77B4"/>
          </a:solidFill>
          <a:ln w="15240">
            <a:solidFill>
              <a:srgbClr val="1F77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000" b="1" dirty="0" err="1">
                <a:solidFill>
                  <a:srgbClr val="FFFFFF"/>
                </a:solidFill>
                <a:latin typeface="Microsoft YaHei"/>
              </a:rPr>
              <a:t>部分复用改造</a:t>
            </a:r>
            <a:r>
              <a:rPr lang="zh-CN" altLang="en-US" sz="1000" b="1" dirty="0">
                <a:solidFill>
                  <a:srgbClr val="FFFFFF"/>
                </a:solidFill>
                <a:latin typeface="Microsoft YaHei"/>
              </a:rPr>
              <a:t>（</a:t>
            </a:r>
            <a:r>
              <a:rPr lang="en-US" altLang="zh-CN" sz="1000" b="1" dirty="0">
                <a:solidFill>
                  <a:srgbClr val="FFFFFF"/>
                </a:solidFill>
                <a:latin typeface="Microsoft YaHei"/>
              </a:rPr>
              <a:t>40%</a:t>
            </a:r>
            <a:r>
              <a:rPr lang="zh-CN" altLang="en-US" sz="1000" b="1" dirty="0">
                <a:solidFill>
                  <a:srgbClr val="FFFFFF"/>
                </a:solidFill>
                <a:latin typeface="Microsoft YaHei"/>
              </a:rPr>
              <a:t>）</a:t>
            </a:r>
            <a:endParaRPr sz="1000" b="1" dirty="0">
              <a:solidFill>
                <a:srgbClr val="FFFFFF"/>
              </a:solidFill>
              <a:latin typeface="Microsoft YaHei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0104120" y="1904276"/>
            <a:ext cx="1508760" cy="1051560"/>
          </a:xfrm>
          <a:prstGeom prst="roundRect">
            <a:avLst/>
          </a:prstGeom>
          <a:solidFill>
            <a:srgbClr val="FFF8E1"/>
          </a:solidFill>
          <a:ln w="15240">
            <a:solidFill>
              <a:srgbClr val="F0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800" b="1">
                <a:solidFill>
                  <a:srgbClr val="232F3E"/>
                </a:solidFill>
                <a:latin typeface="Microsoft YaHei"/>
              </a:rPr>
              <a:t>AiDOP</a:t>
            </a:r>
          </a:p>
          <a:p>
            <a:pPr algn="ctr"/>
            <a:r>
              <a:rPr sz="1500" b="0">
                <a:solidFill>
                  <a:srgbClr val="232F3E"/>
                </a:solidFill>
                <a:latin typeface="Microsoft YaHei"/>
              </a:rPr>
              <a:t>系统消费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856231" y="2434628"/>
            <a:ext cx="292609" cy="0"/>
          </a:xfrm>
          <a:prstGeom prst="line">
            <a:avLst/>
          </a:prstGeom>
          <a:ln w="25400">
            <a:solidFill>
              <a:srgbClr val="7882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9555480" y="2434628"/>
            <a:ext cx="521208" cy="0"/>
          </a:xfrm>
          <a:prstGeom prst="line">
            <a:avLst/>
          </a:prstGeom>
          <a:ln w="25400">
            <a:solidFill>
              <a:srgbClr val="7882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15">
            <a:extLst>
              <a:ext uri="{FF2B5EF4-FFF2-40B4-BE49-F238E27FC236}">
                <a16:creationId xmlns:a16="http://schemas.microsoft.com/office/drawing/2014/main" id="{52592D50-B619-EAF5-EA0C-97A0EF581AA6}"/>
              </a:ext>
            </a:extLst>
          </p:cNvPr>
          <p:cNvSpPr/>
          <p:nvPr/>
        </p:nvSpPr>
        <p:spPr>
          <a:xfrm>
            <a:off x="4334256" y="3989108"/>
            <a:ext cx="1335024" cy="310896"/>
          </a:xfrm>
          <a:prstGeom prst="roundRect">
            <a:avLst/>
          </a:prstGeom>
          <a:solidFill>
            <a:srgbClr val="1F77B4"/>
          </a:solidFill>
          <a:ln w="15240">
            <a:solidFill>
              <a:srgbClr val="1F77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000" b="1" dirty="0" err="1">
                <a:solidFill>
                  <a:srgbClr val="FFFFFF"/>
                </a:solidFill>
                <a:latin typeface="Microsoft YaHei"/>
              </a:rPr>
              <a:t>部分复用改造</a:t>
            </a:r>
            <a:r>
              <a:rPr lang="en-US" sz="1000" b="1" dirty="0">
                <a:solidFill>
                  <a:srgbClr val="FFFFFF"/>
                </a:solidFill>
                <a:latin typeface="Microsoft YaHei"/>
              </a:rPr>
              <a:t>(70%)</a:t>
            </a:r>
            <a:endParaRPr sz="1000" b="1" dirty="0">
              <a:solidFill>
                <a:srgbClr val="FFFFFF"/>
              </a:solidFill>
              <a:latin typeface="Microsoft YaHei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DBF74E4-40A4-5801-AF61-5980EBA03860}"/>
              </a:ext>
            </a:extLst>
          </p:cNvPr>
          <p:cNvSpPr/>
          <p:nvPr/>
        </p:nvSpPr>
        <p:spPr>
          <a:xfrm>
            <a:off x="297587" y="5107654"/>
            <a:ext cx="11503044" cy="1441774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数据接入层：支持数据库直连抽取、固定源表同步、简单增量同步、同步日志、手动触发和定时任务。</a:t>
            </a:r>
          </a:p>
          <a:p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数据存储层：建立贴源层、标准层、明细层、汇总层和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KPI 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服务层数据表，支持历史批次保留和基础元数据登记。</a:t>
            </a:r>
          </a:p>
          <a:p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数据治理层：支持字段标准化、日期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空值处理、异常数据过滤、转换日志记录和基础异常数据落表。</a:t>
            </a:r>
          </a:p>
          <a:p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数据服务层：提供统一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 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前缀、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KPI 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查询、业务数据查询、分页筛选、统一返回结构、调用日志和简单鉴权。</a:t>
            </a:r>
          </a:p>
          <a:p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前端管理台：提供同步概览、数据源配置、同步任务、任务日志、数据集查看、异常数据查看、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 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清单和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KPI 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数据预览。</a:t>
            </a:r>
          </a:p>
          <a:p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6.AiDOP 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对接：通过标准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API 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 </a:t>
            </a:r>
            <a:r>
              <a:rPr lang="en-US" altLang="zh-CN" sz="14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AiDOP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提供各模块核心指标和业务数据，并完成接口联调验证。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273</Words>
  <Application>Microsoft Office PowerPoint</Application>
  <PresentationFormat>宽屏</PresentationFormat>
  <Paragraphs>38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Microsoft YaHei</vt:lpstr>
      <vt:lpstr>Microsoft YaHei</vt:lpstr>
      <vt:lpstr>Arial</vt:lpstr>
      <vt:lpstr>Calibri</vt:lpstr>
      <vt:lpstr>Office Theme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Sky（郭） Sky（郭）</cp:lastModifiedBy>
  <cp:revision>2</cp:revision>
  <dcterms:created xsi:type="dcterms:W3CDTF">2013-01-27T09:14:16Z</dcterms:created>
  <dcterms:modified xsi:type="dcterms:W3CDTF">2026-06-05T11:25:59Z</dcterms:modified>
  <cp:category/>
</cp:coreProperties>
</file>